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8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24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35211D-2887-5141-97BD-423D7CCD3034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8707E8-C7AE-5A43-BC15-8DE1E5585B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26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8B374-B0A8-E64C-9E07-8C4083289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08823"/>
            <a:ext cx="10515600" cy="795528"/>
          </a:xfrm>
        </p:spPr>
        <p:txBody>
          <a:bodyPr lIns="0" rIns="0" anchor="t" anchorCtr="0">
            <a:normAutofit/>
          </a:bodyPr>
          <a:lstStyle>
            <a:lvl1pPr algn="ctr">
              <a:defRPr sz="1600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A8B59-C5F6-9C4A-B583-99513F1EA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9381"/>
            <a:ext cx="10515600" cy="510644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162FB-413B-1548-B08C-64805DEB9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450134"/>
            <a:ext cx="10515600" cy="365125"/>
          </a:xfrm>
        </p:spPr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The Pilot's Manual: Ground School    © Aviation Supplies &amp; Academics,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807823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5688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39520A-33B8-A648-B2D9-FFEE1C576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C7A6E9-17E3-4543-95B2-A351CB201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C352D2-39C4-6445-827F-78ACDAE6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9C073-AA8D-5F4A-A0E2-9B9FF2C70E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Pilot's Manual: Ground School    © Aviation Supplies &amp; Academics, Inc.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15155-57BC-BC4E-A963-EE93793EE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CC775-73A3-D445-9A5D-E59577CD1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95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5E1C08D7-DC36-664E-9801-AD4ACC61B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DA3367-225F-D840-8784-712BC8C9E596}"/>
              </a:ext>
            </a:extLst>
          </p:cNvPr>
          <p:cNvSpPr txBox="1"/>
          <p:nvPr/>
        </p:nvSpPr>
        <p:spPr>
          <a:xfrm>
            <a:off x="832337" y="4747846"/>
            <a:ext cx="10503877" cy="15081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Weather</a:t>
            </a:r>
          </a:p>
          <a:p>
            <a:r>
              <a:rPr lang="en-US" sz="2800" dirty="0">
                <a:solidFill>
                  <a:schemeClr val="bg1"/>
                </a:solidFill>
              </a:rPr>
              <a:t>Chapter 15</a:t>
            </a:r>
          </a:p>
          <a:p>
            <a:r>
              <a:rPr lang="en-US" sz="3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Clouds and Thunderstorms</a:t>
            </a:r>
          </a:p>
        </p:txBody>
      </p:sp>
    </p:spTree>
    <p:extLst>
      <p:ext uri="{BB962C8B-B14F-4D97-AF65-F5344CB8AC3E}">
        <p14:creationId xmlns:p14="http://schemas.microsoft.com/office/powerpoint/2010/main" val="13331904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15-9. </a:t>
            </a:r>
            <a:r>
              <a:rPr lang="en-US" dirty="0"/>
              <a:t>Cloud formation resulting from widespread ascent.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screen shot of a map&#10;&#10;Description automatically generated">
            <a:extLst>
              <a:ext uri="{FF2B5EF4-FFF2-40B4-BE49-F238E27FC236}">
                <a16:creationId xmlns:a16="http://schemas.microsoft.com/office/drawing/2014/main" id="{C2602EBB-0EFA-F54A-AAA8-E8B507B5A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61429"/>
            <a:ext cx="10515600" cy="484137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754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15-10.</a:t>
            </a:r>
            <a:r>
              <a:rPr lang="en-US" dirty="0"/>
              <a:t> </a:t>
            </a:r>
            <a:r>
              <a:rPr lang="en-US" dirty="0" err="1"/>
              <a:t>Nonshowery</a:t>
            </a:r>
            <a:r>
              <a:rPr lang="en-US" dirty="0"/>
              <a:t> (steady) precipitation falls from stratiform clouds.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plane, airplane&#10;&#10;Description automatically generated">
            <a:extLst>
              <a:ext uri="{FF2B5EF4-FFF2-40B4-BE49-F238E27FC236}">
                <a16:creationId xmlns:a16="http://schemas.microsoft.com/office/drawing/2014/main" id="{F866E0DC-E2BF-1F48-887C-643BB6910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5550" y="1153319"/>
            <a:ext cx="9740900" cy="365760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02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15-11. </a:t>
            </a:r>
            <a:r>
              <a:rPr lang="en-US" dirty="0"/>
              <a:t>Rain showers fall from cumuliform clouds.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cake, table, sitting, people&#10;&#10;Description automatically generated">
            <a:extLst>
              <a:ext uri="{FF2B5EF4-FFF2-40B4-BE49-F238E27FC236}">
                <a16:creationId xmlns:a16="http://schemas.microsoft.com/office/drawing/2014/main" id="{57D75E13-5B17-5B49-BF6B-D887C0CA27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502" y="966145"/>
            <a:ext cx="5209192" cy="390859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B96F47-11EE-1E4B-9EAD-811C0531A9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8748" y="972323"/>
            <a:ext cx="5209194" cy="39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88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15-12. </a:t>
            </a:r>
            <a:r>
              <a:rPr lang="en-US" dirty="0"/>
              <a:t>Virga.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C6271E1F-6558-B54B-885C-2181F7726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6524" y="428625"/>
            <a:ext cx="9218952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057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15-13.</a:t>
            </a:r>
            <a:r>
              <a:rPr lang="en-US" dirty="0"/>
              <a:t> The cumulus stage in the development of a thunderstorm.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2B54D0FF-D369-0142-975C-05A5F5852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8356" y="428625"/>
            <a:ext cx="3215287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0559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15-14.</a:t>
            </a:r>
            <a:r>
              <a:rPr lang="en-US" dirty="0"/>
              <a:t> The mature stage of a thunderstorm.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parrot, bird&#10;&#10;Description automatically generated">
            <a:extLst>
              <a:ext uri="{FF2B5EF4-FFF2-40B4-BE49-F238E27FC236}">
                <a16:creationId xmlns:a16="http://schemas.microsoft.com/office/drawing/2014/main" id="{8FD2BC22-8189-5946-B5BA-C041AFF57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83457" y="428625"/>
            <a:ext cx="4625085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261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15-15. </a:t>
            </a:r>
            <a:r>
              <a:rPr lang="en-US" dirty="0"/>
              <a:t>Thunderstorm dissipating.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7BDDED0-587E-AE46-94ED-4E561A9FC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5499" y="428625"/>
            <a:ext cx="3801002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4309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15-16. </a:t>
            </a:r>
            <a:r>
              <a:rPr lang="en-US" dirty="0"/>
              <a:t>Embedded thunderstorms can be a hazard to aviation.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table, computer&#10;&#10;Description automatically generated">
            <a:extLst>
              <a:ext uri="{FF2B5EF4-FFF2-40B4-BE49-F238E27FC236}">
                <a16:creationId xmlns:a16="http://schemas.microsoft.com/office/drawing/2014/main" id="{CA3C07D2-E1E8-7D4D-A0EC-8F2466F09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793969"/>
            <a:ext cx="10515600" cy="437629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516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15-17. </a:t>
            </a:r>
            <a:r>
              <a:rPr lang="en-US" dirty="0"/>
              <a:t>Some types of microbursts.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39D540-80FF-FC4D-9330-5E8F95904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7628" y="907620"/>
            <a:ext cx="3049349" cy="426286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791239-8C02-3A42-9680-BC128C01C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472" y="907620"/>
            <a:ext cx="3047132" cy="4262867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320D042C-BEBB-FE4E-937C-3E5710238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988" y="907620"/>
            <a:ext cx="3047132" cy="426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91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15-18.</a:t>
            </a:r>
            <a:r>
              <a:rPr lang="en-US" dirty="0"/>
              <a:t> A tornado.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table, cake, sitting, light&#10;&#10;Description automatically generated">
            <a:extLst>
              <a:ext uri="{FF2B5EF4-FFF2-40B4-BE49-F238E27FC236}">
                <a16:creationId xmlns:a16="http://schemas.microsoft.com/office/drawing/2014/main" id="{537ADD23-78E8-3545-BE80-89CB01E6A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9807" y="428625"/>
            <a:ext cx="2832386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859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15-1. </a:t>
            </a:r>
            <a:r>
              <a:rPr lang="en-US" dirty="0"/>
              <a:t>The three states of water.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clock, meter&#10;&#10;Description automatically generated">
            <a:extLst>
              <a:ext uri="{FF2B5EF4-FFF2-40B4-BE49-F238E27FC236}">
                <a16:creationId xmlns:a16="http://schemas.microsoft.com/office/drawing/2014/main" id="{78C72D4C-3674-6649-80BC-D2ABF798A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871978"/>
            <a:ext cx="10515600" cy="422028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032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15-19. </a:t>
            </a:r>
            <a:r>
              <a:rPr lang="en-US" dirty="0"/>
              <a:t>Positive lifted index.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computer&#10;&#10;Description automatically generated">
            <a:extLst>
              <a:ext uri="{FF2B5EF4-FFF2-40B4-BE49-F238E27FC236}">
                <a16:creationId xmlns:a16="http://schemas.microsoft.com/office/drawing/2014/main" id="{DA32237C-78EE-6046-8264-B09548986F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3412" y="428625"/>
            <a:ext cx="4265176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2855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15-20. </a:t>
            </a:r>
            <a:r>
              <a:rPr lang="en-US" dirty="0"/>
              <a:t>Negative lifted index.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1B0F690E-7224-E24A-AFAB-D6F7FFDCC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9904" y="428625"/>
            <a:ext cx="4272191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9756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15-21. </a:t>
            </a:r>
            <a:r>
              <a:rPr lang="en-US" dirty="0"/>
              <a:t>Fibrous cirrus.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9AAAFF-F75B-D14B-973A-A7890A625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47375" y="428625"/>
            <a:ext cx="8497250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175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15-22. </a:t>
            </a:r>
            <a:r>
              <a:rPr lang="en-US" dirty="0"/>
              <a:t>Dense cirrus with a silky sheen.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4C7F5F-ED92-D644-AF4F-3231BDDBF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38373" y="428625"/>
            <a:ext cx="8515253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9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15-23. </a:t>
            </a:r>
            <a:r>
              <a:rPr lang="en-US" dirty="0"/>
              <a:t>Cirrus with hooks caused by jet stream wind.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8A1037-6FE4-8A45-91A3-C0C72DAB53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47375" y="428625"/>
            <a:ext cx="8497250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671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15-24. </a:t>
            </a:r>
            <a:r>
              <a:rPr lang="en-US" dirty="0"/>
              <a:t>Cirrostratus—halo is visible.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EE08D6-540D-C640-99EC-5FB66D9F8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47375" y="428625"/>
            <a:ext cx="8497250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3004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15-25. </a:t>
            </a:r>
            <a:r>
              <a:rPr lang="en-US" dirty="0"/>
              <a:t>Cirrocumulus in grains—note halo to the left, indicating presence of ice crystals.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E98AB8-ED49-9E4C-8D64-5B088870FF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47375" y="428625"/>
            <a:ext cx="8497250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02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15-26. </a:t>
            </a:r>
            <a:r>
              <a:rPr lang="en-US" dirty="0"/>
              <a:t>Cirrocumulus formed in ripples.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5EC6B7D-E1E9-9D49-8E4D-7B8170C42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47375" y="428625"/>
            <a:ext cx="8497250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072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15-27. </a:t>
            </a:r>
            <a:r>
              <a:rPr lang="en-US" dirty="0"/>
              <a:t>Thin altostratus—sun visible as through ground glass.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B5F506-E5D9-EC4A-A86B-EB74B5BEDD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38373" y="428625"/>
            <a:ext cx="8515253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798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15-28. </a:t>
            </a:r>
            <a:r>
              <a:rPr lang="en-US" dirty="0"/>
              <a:t>Thick, opaque altostratus—bluish grey, giving light rain.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B8BF7D-7831-4947-8F67-6C25DD50A9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47375" y="428625"/>
            <a:ext cx="8497250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378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15-2.</a:t>
            </a:r>
            <a:r>
              <a:rPr lang="en-US" dirty="0"/>
              <a:t> As air rises and expands, it cools adiabatically.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game, light&#10;&#10;Description automatically generated">
            <a:extLst>
              <a:ext uri="{FF2B5EF4-FFF2-40B4-BE49-F238E27FC236}">
                <a16:creationId xmlns:a16="http://schemas.microsoft.com/office/drawing/2014/main" id="{88DF3BB8-D014-FC4E-8E17-F20FBB9DE9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373" y="428625"/>
            <a:ext cx="1585254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6129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15-29. </a:t>
            </a:r>
            <a:r>
              <a:rPr lang="en-US" dirty="0"/>
              <a:t>Broken layer of altocumulus—in rounded elements, formed by turbulence.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1C195C-4774-1F49-8452-95CF67E3B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38373" y="428625"/>
            <a:ext cx="8515253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9470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15-30. </a:t>
            </a:r>
            <a:r>
              <a:rPr lang="en-US" dirty="0"/>
              <a:t>Sheet of altocumulus in rolls—formed in the shear between wind layers.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CC04CA-5811-5146-B32E-6F067CEFA9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38373" y="428625"/>
            <a:ext cx="8515253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357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15-31.</a:t>
            </a:r>
            <a:r>
              <a:rPr lang="en-US" dirty="0"/>
              <a:t> Lenticular (lens-shaped) altocumulus—formed in the crest of mountain waves; </a:t>
            </a:r>
            <a:br>
              <a:rPr lang="en-US" dirty="0"/>
            </a:br>
            <a:r>
              <a:rPr lang="en-US" dirty="0"/>
              <a:t>expect strong turbulence.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D5EA3EC-2A80-7341-BACC-ED332EC1EE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38373" y="428625"/>
            <a:ext cx="8515253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127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15-32.</a:t>
            </a:r>
            <a:r>
              <a:rPr lang="en-US" dirty="0"/>
              <a:t> Altocumulus resulting from the spreading out of cumulus tops under a stable layer.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70FB38E-F107-7B4D-A3B0-DC0A33390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104947" y="428625"/>
            <a:ext cx="7982105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2530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15-33. </a:t>
            </a:r>
            <a:r>
              <a:rPr lang="en-US" dirty="0"/>
              <a:t>Altocumulus floccus—Ac in the form of “wool tufts.” Both Ac </a:t>
            </a:r>
            <a:r>
              <a:rPr lang="en-US" dirty="0" err="1"/>
              <a:t>castellanus</a:t>
            </a:r>
            <a:r>
              <a:rPr lang="en-US" dirty="0"/>
              <a:t> and Ac floccus indicate instability and moisture in the middle troposphere, with the possibility of thunderstorms forming.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FD47E40-6F79-B044-891C-8191AD82D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47375" y="428625"/>
            <a:ext cx="8497250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0026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15-34. </a:t>
            </a:r>
            <a:r>
              <a:rPr lang="en-US" dirty="0"/>
              <a:t>Altocumulus </a:t>
            </a:r>
            <a:r>
              <a:rPr lang="en-US" dirty="0" err="1"/>
              <a:t>castellanus</a:t>
            </a:r>
            <a:r>
              <a:rPr lang="en-US" dirty="0"/>
              <a:t>—“castles in the air.”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A734EA1-B942-3543-AB9A-552906827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47375" y="428625"/>
            <a:ext cx="8497250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7771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15-35. </a:t>
            </a:r>
            <a:r>
              <a:rPr lang="en-US" dirty="0"/>
              <a:t>Stratocumulus in a continuous layer, base around 2,000 ft AGL.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EED5E94-05DE-1E47-9278-E99A9A9ABD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38373" y="428625"/>
            <a:ext cx="8515253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3093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15-36. </a:t>
            </a:r>
            <a:r>
              <a:rPr lang="en-US" dirty="0"/>
              <a:t>Stratocumulus in a broken layer, base around 4,000 ft AGL.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38F8BB-2C28-074D-A69C-DE91CE8397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47375" y="428625"/>
            <a:ext cx="8497250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0907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15-37. </a:t>
            </a:r>
            <a:r>
              <a:rPr lang="en-US" dirty="0"/>
              <a:t>Broken stratus (stratus </a:t>
            </a:r>
            <a:r>
              <a:rPr lang="en-US" dirty="0" err="1"/>
              <a:t>fractus</a:t>
            </a:r>
            <a:r>
              <a:rPr lang="en-US" dirty="0"/>
              <a:t>) formed by the breaking up of a stratus layer.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059968E-4044-2244-B5F1-F49E42ADC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38373" y="428625"/>
            <a:ext cx="8515253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1111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15-38.</a:t>
            </a:r>
            <a:r>
              <a:rPr lang="en-US" dirty="0"/>
              <a:t> stratus with a low base.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2BE143-C21F-8D4D-B9E1-0B02ADB49A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47375" y="428625"/>
            <a:ext cx="8497250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637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15-3. </a:t>
            </a:r>
            <a:r>
              <a:rPr lang="en-US" dirty="0"/>
              <a:t>Cumuliform clouds form in unstable conditions; stratiform clouds form in stable conditions.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4A3DBBF9-B7B2-1643-BDA3-361FE27B9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93062"/>
            <a:ext cx="10515600" cy="457811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522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15-39. </a:t>
            </a:r>
            <a:r>
              <a:rPr lang="en-US" dirty="0"/>
              <a:t>Edge of stratus sheet, base around 300 ft AGL (altostratus above).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8D90B5-9B29-674A-892A-DF19E850A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47375" y="428625"/>
            <a:ext cx="8497250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572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15-40. </a:t>
            </a:r>
            <a:r>
              <a:rPr lang="en-US" dirty="0"/>
              <a:t>Nimbostratus.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E41025-1D91-1A48-8407-C9C91C8E3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43783" y="428625"/>
            <a:ext cx="8504433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8358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15-41. </a:t>
            </a:r>
            <a:r>
              <a:rPr lang="en-US" dirty="0"/>
              <a:t>Cumulus of medium development.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5A9DF8-E891-F544-ACA3-6F42826A0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38373" y="428625"/>
            <a:ext cx="8515253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67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15-42. </a:t>
            </a:r>
            <a:r>
              <a:rPr lang="en-US" dirty="0"/>
              <a:t>Congested towering cumulus.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8DF217-5995-AB49-BCEF-1CDA2E4C3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47375" y="428625"/>
            <a:ext cx="8497250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5363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15-43. </a:t>
            </a:r>
            <a:r>
              <a:rPr lang="en-US" dirty="0"/>
              <a:t>Cumulonimbus cloud in the early mature stage, starting to flatten at the top.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83D613E-13F3-C34C-8220-D0941B60C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47375" y="428625"/>
            <a:ext cx="8497250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1577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15-44.</a:t>
            </a:r>
            <a:r>
              <a:rPr lang="en-US" dirty="0"/>
              <a:t> Line of cold-stream thunderstorms.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A7C6C0-DB3E-D54A-BDBC-F13B2E713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56338" y="428625"/>
            <a:ext cx="8479323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6581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15-45. </a:t>
            </a:r>
            <a:r>
              <a:rPr lang="en-US" dirty="0"/>
              <a:t>Classic, fully developed thunderstorm.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DEFB56C-AACC-B343-8BB4-ACEA4ECF0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38373" y="428625"/>
            <a:ext cx="8515253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5090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15-46.</a:t>
            </a:r>
            <a:r>
              <a:rPr lang="en-US" dirty="0"/>
              <a:t> Mature </a:t>
            </a:r>
            <a:r>
              <a:rPr lang="en-US" dirty="0" err="1"/>
              <a:t>Cb</a:t>
            </a:r>
            <a:r>
              <a:rPr lang="en-US" dirty="0"/>
              <a:t> cloud, entering dissipating stage.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38FA375-94CD-C24C-A37B-14F6E081CF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47375" y="428625"/>
            <a:ext cx="8497250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3029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15-47. </a:t>
            </a:r>
            <a:r>
              <a:rPr lang="en-US" dirty="0"/>
              <a:t>A heavy rain shower from a storm cell within a cumulonimbus cloud accompanying a cold front.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DD47584-5BC0-0C48-A5FA-F1D52DCB7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47375" y="428625"/>
            <a:ext cx="8497250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3922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15-48.</a:t>
            </a:r>
            <a:r>
              <a:rPr lang="en-US" dirty="0"/>
              <a:t> Lightning from an evening thunderstorm.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7CCC3E-CA53-9A41-B476-CEBFEE52CC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367615" y="428625"/>
            <a:ext cx="7456770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995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15-4.</a:t>
            </a:r>
            <a:r>
              <a:rPr lang="en-US" dirty="0"/>
              <a:t> The temperature processes involved in the formation of a cumulus cloud.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C257D5FD-99D6-2243-B4C2-3BC20D32D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446" y="428625"/>
            <a:ext cx="6573108" cy="5106988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7313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15-49. </a:t>
            </a:r>
            <a:r>
              <a:rPr lang="en-US" dirty="0"/>
              <a:t>Tornadoes—to be avoided!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CC8D73C-E5B9-8E44-8720-CEDF08336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332470" y="1478949"/>
            <a:ext cx="4904655" cy="331547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  <p:pic>
        <p:nvPicPr>
          <p:cNvPr id="8" name="Picture 7" descr="A picture containing outdoor, smoke, nature, plane&#10;&#10;Description automatically generated">
            <a:extLst>
              <a:ext uri="{FF2B5EF4-FFF2-40B4-BE49-F238E27FC236}">
                <a16:creationId xmlns:a16="http://schemas.microsoft.com/office/drawing/2014/main" id="{CD574053-FAB0-4744-A67C-A36C771CEE0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993" y="353649"/>
            <a:ext cx="3240964" cy="499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9075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15-50. </a:t>
            </a:r>
            <a:r>
              <a:rPr lang="en-US" dirty="0"/>
              <a:t>Weather associated with passage of a cold front.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566471F-B1BE-DD43-83FF-53AAD29B4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38373" y="428625"/>
            <a:ext cx="8515253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946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15-51.</a:t>
            </a:r>
            <a:r>
              <a:rPr lang="en-US" dirty="0"/>
              <a:t> Clouds formed by broad lifting of moist, stable air.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2F13005-05AC-0842-B974-FBE8E6718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38373" y="428625"/>
            <a:ext cx="8515253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13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15-52.</a:t>
            </a:r>
            <a:r>
              <a:rPr lang="en-US" dirty="0"/>
              <a:t> Stationary caps on the peaks.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1994228-5E19-5D4E-9ECF-695AFA2724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637136" y="428625"/>
            <a:ext cx="6917727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0958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15-53. </a:t>
            </a:r>
            <a:r>
              <a:rPr lang="en-US" dirty="0"/>
              <a:t>Sign of an Inversion in the early morning.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546161D-6643-534B-8502-B8D63185A5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124459" y="428625"/>
            <a:ext cx="7943082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2602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15-54. </a:t>
            </a:r>
            <a:r>
              <a:rPr lang="en-US" dirty="0"/>
              <a:t>Photo sequence showing the development of a potentially destructive microburst.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ABA6AB-AC6E-3543-81D8-6EA1551C9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435896" y="402509"/>
            <a:ext cx="3548099" cy="239355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1636DE-01C3-DD46-9F67-222C9327D9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87877" y="389815"/>
            <a:ext cx="3548099" cy="24048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EB9E2D-0F47-DE42-B716-0522AAEC0D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35896" y="3047575"/>
            <a:ext cx="3548099" cy="24104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A2374C-7619-334B-ACC9-3F43A0306DE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287879" y="3038055"/>
            <a:ext cx="3548100" cy="24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715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15-55. </a:t>
            </a:r>
            <a:r>
              <a:rPr lang="en-US" dirty="0"/>
              <a:t>A Wet microburst emanating from the base of a cumulonimbus cloud.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4EBA76-744F-2042-BDC7-D733E3E545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838373" y="428625"/>
            <a:ext cx="8515253" cy="510698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9308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15-56. </a:t>
            </a:r>
            <a:r>
              <a:rPr lang="en-US" dirty="0"/>
              <a:t>Example of NOAA Aviation Weather Overview with satellite, visible fog, and radar imagery overlay.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F45D6D3-E300-F04E-B081-4870A5D564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575182" y="629873"/>
            <a:ext cx="7041634" cy="455635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610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15-5. </a:t>
            </a:r>
            <a:r>
              <a:rPr lang="en-US" dirty="0"/>
              <a:t>Orographic uplift can lead to cloud formation.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mirror&#10;&#10;Description automatically generated">
            <a:extLst>
              <a:ext uri="{FF2B5EF4-FFF2-40B4-BE49-F238E27FC236}">
                <a16:creationId xmlns:a16="http://schemas.microsoft.com/office/drawing/2014/main" id="{A1539594-78CD-0A4B-815A-8E56580BD3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41289"/>
            <a:ext cx="10515600" cy="348165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68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15-6. </a:t>
            </a:r>
            <a:r>
              <a:rPr lang="en-US" dirty="0"/>
              <a:t>Lenticular cloud cap (left), and mountain waves.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8235FB47-2CCA-5148-A808-B2BCB1461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714278"/>
            <a:ext cx="10515600" cy="4535681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187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15-7. </a:t>
            </a:r>
            <a:r>
              <a:rPr lang="en-US" dirty="0"/>
              <a:t>The </a:t>
            </a:r>
            <a:r>
              <a:rPr lang="en-US" dirty="0" err="1"/>
              <a:t>Föhn</a:t>
            </a:r>
            <a:r>
              <a:rPr lang="en-US" dirty="0"/>
              <a:t> wind effect.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8E2C3B29-1814-C148-87E0-D8346BB26E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40998"/>
            <a:ext cx="10515600" cy="4882242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74756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90F61-A72C-A247-B8A1-F55FCB859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Figure 15-8. </a:t>
            </a:r>
            <a:r>
              <a:rPr lang="en-US" dirty="0"/>
              <a:t>Formation of turbulence clouds.</a:t>
            </a:r>
            <a:br>
              <a:rPr lang="en-US" dirty="0"/>
            </a:br>
            <a:endParaRPr lang="en-US" dirty="0"/>
          </a:p>
        </p:txBody>
      </p:sp>
      <p:pic>
        <p:nvPicPr>
          <p:cNvPr id="6" name="Content Placeholder 5" descr="A close up of a logo&#10;&#10;Description automatically generated">
            <a:extLst>
              <a:ext uri="{FF2B5EF4-FFF2-40B4-BE49-F238E27FC236}">
                <a16:creationId xmlns:a16="http://schemas.microsoft.com/office/drawing/2014/main" id="{DBDD50BA-5FF0-A847-9BCC-EFE7693252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05345"/>
            <a:ext cx="10515600" cy="3553547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C42B59-D795-3A49-BB6A-6EF03F248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Pilot's Manual: Ground School    © Aviation Supplies &amp; Academics, Inc.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145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6011</TotalTime>
  <Words>1754</Words>
  <Application>Microsoft Macintosh PowerPoint</Application>
  <PresentationFormat>Widescreen</PresentationFormat>
  <Paragraphs>115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Arial Black</vt:lpstr>
      <vt:lpstr>Calibri</vt:lpstr>
      <vt:lpstr>Office Theme</vt:lpstr>
      <vt:lpstr>PowerPoint Presentation</vt:lpstr>
      <vt:lpstr>Figure 15-1. The three states of water. </vt:lpstr>
      <vt:lpstr>Figure 15-2. As air rises and expands, it cools adiabatically. </vt:lpstr>
      <vt:lpstr>Figure 15-3. Cumuliform clouds form in unstable conditions; stratiform clouds form in stable conditions. </vt:lpstr>
      <vt:lpstr>Figure 15-4. The temperature processes involved in the formation of a cumulus cloud. </vt:lpstr>
      <vt:lpstr>Figure 15-5. Orographic uplift can lead to cloud formation. </vt:lpstr>
      <vt:lpstr>Figure 15-6. Lenticular cloud cap (left), and mountain waves. </vt:lpstr>
      <vt:lpstr>Figure 15-7. The Föhn wind effect. </vt:lpstr>
      <vt:lpstr>Figure 15-8. Formation of turbulence clouds. </vt:lpstr>
      <vt:lpstr>Figure 15-9. Cloud formation resulting from widespread ascent. </vt:lpstr>
      <vt:lpstr>Figure 15-10. Nonshowery (steady) precipitation falls from stratiform clouds. </vt:lpstr>
      <vt:lpstr>Figure 15-11. Rain showers fall from cumuliform clouds. </vt:lpstr>
      <vt:lpstr>Figure 15-12. Virga. </vt:lpstr>
      <vt:lpstr>Figure 15-13. The cumulus stage in the development of a thunderstorm. </vt:lpstr>
      <vt:lpstr>Figure 15-14. The mature stage of a thunderstorm. </vt:lpstr>
      <vt:lpstr>Figure 15-15. Thunderstorm dissipating. </vt:lpstr>
      <vt:lpstr>Figure 15-16. Embedded thunderstorms can be a hazard to aviation. </vt:lpstr>
      <vt:lpstr>Figure 15-17. Some types of microbursts. </vt:lpstr>
      <vt:lpstr>Figure 15-18. A tornado. </vt:lpstr>
      <vt:lpstr>Figure 15-19. Positive lifted index. </vt:lpstr>
      <vt:lpstr>Figure 15-20. Negative lifted index. </vt:lpstr>
      <vt:lpstr>Figure 15-21. Fibrous cirrus. </vt:lpstr>
      <vt:lpstr>Figure 15-22. Dense cirrus with a silky sheen. </vt:lpstr>
      <vt:lpstr>Figure 15-23. Cirrus with hooks caused by jet stream wind. </vt:lpstr>
      <vt:lpstr>Figure 15-24. Cirrostratus—halo is visible. </vt:lpstr>
      <vt:lpstr>Figure 15-25. Cirrocumulus in grains—note halo to the left, indicating presence of ice crystals.</vt:lpstr>
      <vt:lpstr>Figure 15-26. Cirrocumulus formed in ripples. </vt:lpstr>
      <vt:lpstr>Figure 15-27. Thin altostratus—sun visible as through ground glass. </vt:lpstr>
      <vt:lpstr>Figure 15-28. Thick, opaque altostratus—bluish grey, giving light rain. </vt:lpstr>
      <vt:lpstr>Figure 15-29. Broken layer of altocumulus—in rounded elements, formed by turbulence. </vt:lpstr>
      <vt:lpstr>Figure 15-30. Sheet of altocumulus in rolls—formed in the shear between wind layers. </vt:lpstr>
      <vt:lpstr>Figure 15-31. Lenticular (lens-shaped) altocumulus—formed in the crest of mountain waves;  expect strong turbulence.</vt:lpstr>
      <vt:lpstr>Figure 15-32. Altocumulus resulting from the spreading out of cumulus tops under a stable layer. </vt:lpstr>
      <vt:lpstr>Figure 15-33. Altocumulus floccus—Ac in the form of “wool tufts.” Both Ac castellanus and Ac floccus indicate instability and moisture in the middle troposphere, with the possibility of thunderstorms forming.</vt:lpstr>
      <vt:lpstr>Figure 15-34. Altocumulus castellanus—“castles in the air.” </vt:lpstr>
      <vt:lpstr>Figure 15-35. Stratocumulus in a continuous layer, base around 2,000 ft AGL. </vt:lpstr>
      <vt:lpstr>Figure 15-36. Stratocumulus in a broken layer, base around 4,000 ft AGL. </vt:lpstr>
      <vt:lpstr>Figure 15-37. Broken stratus (stratus fractus) formed by the breaking up of a stratus layer. </vt:lpstr>
      <vt:lpstr>Figure 15-38. stratus with a low base. </vt:lpstr>
      <vt:lpstr>Figure 15-39. Edge of stratus sheet, base around 300 ft AGL (altostratus above). </vt:lpstr>
      <vt:lpstr>Figure 15-40. Nimbostratus. </vt:lpstr>
      <vt:lpstr>Figure 15-41. Cumulus of medium development. </vt:lpstr>
      <vt:lpstr>Figure 15-42. Congested towering cumulus. </vt:lpstr>
      <vt:lpstr>Figure 15-43. Cumulonimbus cloud in the early mature stage, starting to flatten at the top. </vt:lpstr>
      <vt:lpstr>Figure 15-44. Line of cold-stream thunderstorms. </vt:lpstr>
      <vt:lpstr>Figure 15-45. Classic, fully developed thunderstorm. </vt:lpstr>
      <vt:lpstr>Figure 15-46. Mature Cb cloud, entering dissipating stage. </vt:lpstr>
      <vt:lpstr>Figure 15-47. A heavy rain shower from a storm cell within a cumulonimbus cloud accompanying a cold front. </vt:lpstr>
      <vt:lpstr>Figure 15-48. Lightning from an evening thunderstorm. </vt:lpstr>
      <vt:lpstr>Figure 15-49. Tornadoes—to be avoided! </vt:lpstr>
      <vt:lpstr>Figure 15-50. Weather associated with passage of a cold front. </vt:lpstr>
      <vt:lpstr>Figure 15-51. Clouds formed by broad lifting of moist, stable air. </vt:lpstr>
      <vt:lpstr>Figure 15-52. Stationary caps on the peaks. </vt:lpstr>
      <vt:lpstr>Figure 15-53. Sign of an Inversion in the early morning. </vt:lpstr>
      <vt:lpstr>Figure 15-54. Photo sequence showing the development of a potentially destructive microburst. </vt:lpstr>
      <vt:lpstr>Figure 15-55. A Wet microburst emanating from the base of a cumulonimbus cloud. </vt:lpstr>
      <vt:lpstr>Figure 15-56. Example of NOAA Aviation Weather Overview with satellite, visible fog, and radar imagery overlay.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Hager</dc:creator>
  <cp:lastModifiedBy>Sarah Hager</cp:lastModifiedBy>
  <cp:revision>49</cp:revision>
  <dcterms:created xsi:type="dcterms:W3CDTF">2020-08-20T15:50:39Z</dcterms:created>
  <dcterms:modified xsi:type="dcterms:W3CDTF">2020-10-13T15:33:13Z</dcterms:modified>
</cp:coreProperties>
</file>